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  <p:sldMasterId id="2147483768" r:id="rId2"/>
  </p:sldMasterIdLst>
  <p:notesMasterIdLst>
    <p:notesMasterId r:id="rId32"/>
  </p:notesMasterIdLst>
  <p:sldIdLst>
    <p:sldId id="257" r:id="rId3"/>
    <p:sldId id="263" r:id="rId4"/>
    <p:sldId id="293" r:id="rId5"/>
    <p:sldId id="267" r:id="rId6"/>
    <p:sldId id="273" r:id="rId7"/>
    <p:sldId id="266" r:id="rId8"/>
    <p:sldId id="271" r:id="rId9"/>
    <p:sldId id="277" r:id="rId10"/>
    <p:sldId id="285" r:id="rId11"/>
    <p:sldId id="286" r:id="rId12"/>
    <p:sldId id="280" r:id="rId13"/>
    <p:sldId id="279" r:id="rId14"/>
    <p:sldId id="278" r:id="rId15"/>
    <p:sldId id="294" r:id="rId16"/>
    <p:sldId id="282" r:id="rId17"/>
    <p:sldId id="284" r:id="rId18"/>
    <p:sldId id="283" r:id="rId19"/>
    <p:sldId id="287" r:id="rId20"/>
    <p:sldId id="289" r:id="rId21"/>
    <p:sldId id="272" r:id="rId22"/>
    <p:sldId id="262" r:id="rId23"/>
    <p:sldId id="270" r:id="rId24"/>
    <p:sldId id="274" r:id="rId25"/>
    <p:sldId id="290" r:id="rId26"/>
    <p:sldId id="291" r:id="rId27"/>
    <p:sldId id="288" r:id="rId28"/>
    <p:sldId id="265" r:id="rId29"/>
    <p:sldId id="276" r:id="rId30"/>
    <p:sldId id="295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-322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77381-05A6-435A-9598-E3E9A073CC5F}" type="datetimeFigureOut">
              <a:rPr lang="hr-HR" smtClean="0"/>
              <a:t>19.2.2020.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44F17-776A-44F8-927D-E66402EC2C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862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44F17-776A-44F8-927D-E66402EC2C25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106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3D3F1-7C93-4D11-98F8-75CAEF81A6BC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711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568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7525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4938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9866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156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49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93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29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347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446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8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8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028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5460E-9D60-4676-A66F-16DE325923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019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alto.fi/en/otanano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hyperlink" Target="http://research.hip.fi/hwp/cmsupg/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nr.irb.hr/PaRaDeSEC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://www.irb.hr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hyperlink" Target="http://www.micronova.fi/" TargetMode="Externa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1.png"/><Relationship Id="rId7" Type="http://schemas.openxmlformats.org/officeDocument/2006/relationships/image" Target="../media/image5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gif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5" Type="http://schemas.openxmlformats.org/officeDocument/2006/relationships/hyperlink" Target="https://indico.cern.ch/event/716539/contributions/3246155/" TargetMode="Externa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65" y="2396501"/>
            <a:ext cx="5622763" cy="2905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" y="143641"/>
            <a:ext cx="954344" cy="664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8392" y="1191234"/>
            <a:ext cx="982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TCT characterization and scanning of fine pitch of n+-in-p pixel detectors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52043" y="5059397"/>
            <a:ext cx="6488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>
              <a:hlinkClick r:id="rId5"/>
            </a:endParaRPr>
          </a:p>
          <a:p>
            <a:r>
              <a:rPr lang="fi-FI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http://lnr.irb.hr/PaRaDeSEC/</a:t>
            </a:r>
            <a:endParaRPr lang="fi-FI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i-FI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7"/>
              </a:rPr>
              <a:t>http://research.hip.fi/hwp/cmsupg/</a:t>
            </a:r>
            <a:endParaRPr lang="fi-FI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i-FI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8"/>
              </a:rPr>
              <a:t>https://</a:t>
            </a:r>
            <a:r>
              <a:rPr lang="fi-FI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8"/>
              </a:rPr>
              <a:t>www.aalto.fi/en/otanan</a:t>
            </a:r>
            <a:r>
              <a:rPr lang="hr-HR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8"/>
              </a:rPr>
              <a:t>o</a:t>
            </a:r>
            <a:endParaRPr lang="hr-HR" u="sng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fi-FI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9"/>
              </a:rPr>
              <a:t>http</a:t>
            </a:r>
            <a:r>
              <a:rPr lang="fi-FI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9"/>
              </a:rPr>
              <a:t>://www.micronova.fi</a:t>
            </a:r>
            <a:r>
              <a:rPr lang="fi-FI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9"/>
              </a:rPr>
              <a:t>/</a:t>
            </a:r>
            <a:r>
              <a:rPr lang="hr-HR" u="sng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fi-FI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fi-FI" sz="2400" u="sng" dirty="0">
              <a:solidFill>
                <a:schemeClr val="accent1"/>
              </a:solidFill>
            </a:endParaRPr>
          </a:p>
          <a:p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5994533" y="5199109"/>
            <a:ext cx="5659753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sz="1600" dirty="0"/>
              <a:t>Spatially resolved Charge Collection Efficiency (CCE) of a</a:t>
            </a:r>
          </a:p>
          <a:p>
            <a:r>
              <a:rPr lang="fi-FI" sz="1600" dirty="0"/>
              <a:t>pixel detector. The signal is </a:t>
            </a:r>
            <a:r>
              <a:rPr lang="hr-HR" sz="1600" dirty="0" smtClean="0"/>
              <a:t>created</a:t>
            </a:r>
            <a:r>
              <a:rPr lang="fi-FI" sz="1600" dirty="0" smtClean="0"/>
              <a:t> </a:t>
            </a:r>
            <a:r>
              <a:rPr lang="fi-FI" sz="1600" dirty="0"/>
              <a:t>by 2 MeV proton beam </a:t>
            </a:r>
            <a:endParaRPr lang="hr-HR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2424C2-B842-4C5C-8A5F-6B6C382E62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4373" y="248733"/>
            <a:ext cx="2054531" cy="554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B29A8E9-9C58-4D3D-868B-AFA458FCF96D}"/>
              </a:ext>
            </a:extLst>
          </p:cNvPr>
          <p:cNvSpPr txBox="1"/>
          <p:nvPr/>
        </p:nvSpPr>
        <p:spPr>
          <a:xfrm>
            <a:off x="673781" y="1744577"/>
            <a:ext cx="1211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u="sng" dirty="0" smtClean="0"/>
              <a:t>M. Bezak</a:t>
            </a:r>
            <a:r>
              <a:rPr lang="fi-FI" sz="1200" b="1" u="sng" baseline="30000" dirty="0"/>
              <a:t> </a:t>
            </a:r>
            <a:r>
              <a:rPr lang="fi-FI" sz="1200" baseline="30000" dirty="0"/>
              <a:t>1)</a:t>
            </a:r>
            <a:r>
              <a:rPr lang="fi-FI" sz="1200" dirty="0"/>
              <a:t>, </a:t>
            </a:r>
            <a:r>
              <a:rPr lang="hr-HR" sz="1200" dirty="0" smtClean="0"/>
              <a:t>S. Bharthuar</a:t>
            </a:r>
            <a:r>
              <a:rPr lang="fi-FI" sz="1200" baseline="30000" dirty="0"/>
              <a:t> 2</a:t>
            </a:r>
            <a:r>
              <a:rPr lang="fi-FI" sz="1200" baseline="30000" dirty="0" smtClean="0"/>
              <a:t>)</a:t>
            </a:r>
            <a:r>
              <a:rPr lang="fi-FI" sz="1200" dirty="0" smtClean="0"/>
              <a:t>,</a:t>
            </a:r>
            <a:r>
              <a:rPr lang="en-US" sz="1200" dirty="0"/>
              <a:t> </a:t>
            </a:r>
            <a:r>
              <a:rPr lang="hr-HR" sz="1200" dirty="0" smtClean="0"/>
              <a:t>V. Chmill</a:t>
            </a:r>
            <a:r>
              <a:rPr lang="fi-FI" sz="1200" baseline="30000" dirty="0"/>
              <a:t> 1</a:t>
            </a:r>
            <a:r>
              <a:rPr lang="fi-FI" sz="1200" baseline="30000" dirty="0" smtClean="0"/>
              <a:t>)</a:t>
            </a:r>
            <a:r>
              <a:rPr lang="fi-FI" sz="1200" dirty="0" smtClean="0"/>
              <a:t>,</a:t>
            </a:r>
            <a:r>
              <a:rPr lang="hr-HR" sz="1200" dirty="0"/>
              <a:t> </a:t>
            </a:r>
            <a:r>
              <a:rPr lang="en-US" sz="1200" dirty="0" smtClean="0"/>
              <a:t>E.</a:t>
            </a:r>
            <a:r>
              <a:rPr lang="hr-HR" sz="1200" dirty="0" smtClean="0"/>
              <a:t> J.</a:t>
            </a:r>
            <a:r>
              <a:rPr lang="en-US" sz="1200" dirty="0" smtClean="0"/>
              <a:t> </a:t>
            </a:r>
            <a:r>
              <a:rPr lang="en-US" sz="1200" dirty="0" err="1"/>
              <a:t>Brücken</a:t>
            </a:r>
            <a:r>
              <a:rPr lang="fi-FI" sz="1200" baseline="30000" dirty="0"/>
              <a:t> 2</a:t>
            </a:r>
            <a:r>
              <a:rPr lang="fi-FI" sz="1200" baseline="30000" dirty="0" smtClean="0"/>
              <a:t>)</a:t>
            </a:r>
            <a:r>
              <a:rPr lang="hr-HR" sz="1200" dirty="0" smtClean="0"/>
              <a:t>, </a:t>
            </a:r>
            <a:r>
              <a:rPr lang="fi-FI" sz="1200" dirty="0"/>
              <a:t>A. Gädda</a:t>
            </a:r>
            <a:r>
              <a:rPr lang="fi-FI" sz="1200" baseline="30000" dirty="0"/>
              <a:t> 2,3</a:t>
            </a:r>
            <a:r>
              <a:rPr lang="fi-FI" sz="1200" baseline="30000" dirty="0" smtClean="0"/>
              <a:t>)</a:t>
            </a:r>
            <a:r>
              <a:rPr lang="fi-FI" sz="1200" dirty="0" smtClean="0"/>
              <a:t>,</a:t>
            </a:r>
            <a:r>
              <a:rPr lang="hr-HR" sz="1200" dirty="0" smtClean="0"/>
              <a:t> </a:t>
            </a:r>
            <a:r>
              <a:rPr lang="fi-FI" sz="1200" dirty="0"/>
              <a:t>J.Härkönen</a:t>
            </a:r>
            <a:r>
              <a:rPr lang="fi-FI" sz="1200" baseline="30000" dirty="0"/>
              <a:t> 1)</a:t>
            </a:r>
            <a:r>
              <a:rPr lang="fi-FI" sz="1200" dirty="0"/>
              <a:t>,</a:t>
            </a:r>
            <a:r>
              <a:rPr lang="fi-FI" sz="1200" dirty="0" smtClean="0"/>
              <a:t> </a:t>
            </a:r>
            <a:r>
              <a:rPr lang="hr-HR" sz="1200" dirty="0" smtClean="0"/>
              <a:t>M</a:t>
            </a:r>
            <a:r>
              <a:rPr lang="hr-HR" sz="1200" dirty="0"/>
              <a:t>. </a:t>
            </a:r>
            <a:r>
              <a:rPr lang="hr-HR" sz="1200" dirty="0" smtClean="0"/>
              <a:t>Kalliokoski</a:t>
            </a:r>
            <a:r>
              <a:rPr lang="fi-FI" sz="1200" baseline="30000" dirty="0"/>
              <a:t> </a:t>
            </a:r>
            <a:r>
              <a:rPr lang="hr-HR" sz="1200" baseline="30000" dirty="0" smtClean="0"/>
              <a:t>5</a:t>
            </a:r>
            <a:r>
              <a:rPr lang="fi-FI" sz="1200" baseline="30000" dirty="0" smtClean="0"/>
              <a:t>)</a:t>
            </a:r>
            <a:r>
              <a:rPr lang="fi-FI" sz="1200" dirty="0" smtClean="0"/>
              <a:t>,</a:t>
            </a:r>
            <a:r>
              <a:rPr lang="hr-HR" sz="1200" dirty="0"/>
              <a:t> </a:t>
            </a:r>
            <a:r>
              <a:rPr lang="fi-FI" sz="1200" dirty="0" smtClean="0"/>
              <a:t>A</a:t>
            </a:r>
            <a:r>
              <a:rPr lang="fi-FI" sz="1200" dirty="0"/>
              <a:t>. Karadzhinova-Ferrer</a:t>
            </a:r>
            <a:r>
              <a:rPr lang="fi-FI" sz="1200" baseline="30000" dirty="0"/>
              <a:t> 1</a:t>
            </a:r>
            <a:r>
              <a:rPr lang="fi-FI" sz="1200" baseline="30000" dirty="0" smtClean="0"/>
              <a:t>)</a:t>
            </a:r>
            <a:r>
              <a:rPr lang="fi-FI" sz="1200" dirty="0" smtClean="0"/>
              <a:t>, S</a:t>
            </a:r>
            <a:r>
              <a:rPr lang="fi-FI" sz="1200" dirty="0"/>
              <a:t>. Kirschemann</a:t>
            </a:r>
            <a:r>
              <a:rPr lang="fi-FI" sz="1200" baseline="30000" dirty="0"/>
              <a:t> </a:t>
            </a:r>
            <a:r>
              <a:rPr lang="fi-FI" sz="1200" baseline="30000" dirty="0" smtClean="0"/>
              <a:t>2</a:t>
            </a:r>
            <a:r>
              <a:rPr lang="hr-HR" sz="1200" baseline="30000" dirty="0" smtClean="0"/>
              <a:t>)</a:t>
            </a:r>
            <a:r>
              <a:rPr lang="hr-HR" sz="1200" dirty="0" smtClean="0"/>
              <a:t>, J</a:t>
            </a:r>
            <a:r>
              <a:rPr lang="fi-FI" sz="1200" dirty="0" smtClean="0"/>
              <a:t>. </a:t>
            </a:r>
            <a:r>
              <a:rPr lang="fi-FI" sz="1200" dirty="0"/>
              <a:t>Ott</a:t>
            </a:r>
            <a:r>
              <a:rPr lang="fi-FI" sz="1200" baseline="30000" dirty="0"/>
              <a:t> </a:t>
            </a:r>
            <a:r>
              <a:rPr lang="fi-FI" sz="1200" baseline="30000" dirty="0" smtClean="0"/>
              <a:t>2</a:t>
            </a:r>
            <a:r>
              <a:rPr lang="hr-HR" sz="1200" baseline="30000" dirty="0" smtClean="0"/>
              <a:t>)</a:t>
            </a:r>
            <a:r>
              <a:rPr lang="hr-HR" sz="1200" dirty="0" smtClean="0"/>
              <a:t>,</a:t>
            </a:r>
          </a:p>
          <a:p>
            <a:r>
              <a:rPr lang="hr-HR" sz="1200" dirty="0" smtClean="0"/>
              <a:t> </a:t>
            </a:r>
            <a:r>
              <a:rPr lang="fi-FI" sz="1200" dirty="0" smtClean="0"/>
              <a:t>V</a:t>
            </a:r>
            <a:r>
              <a:rPr lang="fi-FI" sz="1200" dirty="0"/>
              <a:t>. Litichevskyi</a:t>
            </a:r>
            <a:r>
              <a:rPr lang="fi-FI" sz="1200" baseline="30000" dirty="0"/>
              <a:t> 2,4</a:t>
            </a:r>
            <a:r>
              <a:rPr lang="fi-FI" sz="1200" baseline="30000" dirty="0" smtClean="0"/>
              <a:t>)</a:t>
            </a:r>
            <a:r>
              <a:rPr lang="fi-FI" sz="1200" dirty="0" smtClean="0"/>
              <a:t>,</a:t>
            </a:r>
            <a:r>
              <a:rPr lang="hr-HR" sz="1200" dirty="0" smtClean="0"/>
              <a:t> </a:t>
            </a:r>
            <a:r>
              <a:rPr lang="fi-FI" sz="1200" dirty="0" smtClean="0"/>
              <a:t> P</a:t>
            </a:r>
            <a:r>
              <a:rPr lang="fi-FI" sz="1200" dirty="0"/>
              <a:t>. Luukka</a:t>
            </a:r>
            <a:r>
              <a:rPr lang="fi-FI" sz="1200" baseline="30000" dirty="0"/>
              <a:t> 2)</a:t>
            </a:r>
            <a:r>
              <a:rPr lang="fi-FI" sz="1200" dirty="0"/>
              <a:t>  </a:t>
            </a:r>
            <a:endParaRPr lang="hr-HR" sz="1200" dirty="0" smtClean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2AE9ACC-6E5B-4202-B754-0B030B5119B3}"/>
              </a:ext>
            </a:extLst>
          </p:cNvPr>
          <p:cNvSpPr txBox="1"/>
          <p:nvPr/>
        </p:nvSpPr>
        <p:spPr>
          <a:xfrm>
            <a:off x="424058" y="2809338"/>
            <a:ext cx="6306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aseline="30000" dirty="0"/>
              <a:t>1)</a:t>
            </a:r>
            <a:r>
              <a:rPr lang="fi-FI" sz="1400" dirty="0"/>
              <a:t> Ruđer Bošković Institute, Bijenička cesta 54, 10000 Zagreb, Croatia</a:t>
            </a:r>
            <a:endParaRPr lang="fi-FI" sz="1400" baseline="30000" dirty="0"/>
          </a:p>
          <a:p>
            <a:r>
              <a:rPr lang="fi-FI" sz="1400" baseline="30000" dirty="0"/>
              <a:t>2)</a:t>
            </a:r>
            <a:r>
              <a:rPr lang="fi-FI" sz="1400" dirty="0"/>
              <a:t> </a:t>
            </a:r>
            <a:r>
              <a:rPr lang="hr-HR" sz="1400" dirty="0" smtClean="0"/>
              <a:t>Helsinki Institute of Physics</a:t>
            </a:r>
            <a:r>
              <a:rPr lang="fi-FI" sz="1400" dirty="0" smtClean="0"/>
              <a:t>, </a:t>
            </a:r>
            <a:r>
              <a:rPr lang="fi-FI" sz="1400" dirty="0"/>
              <a:t>Finland</a:t>
            </a:r>
          </a:p>
          <a:p>
            <a:r>
              <a:rPr lang="fi-FI" sz="1400" baseline="30000" dirty="0"/>
              <a:t>3)</a:t>
            </a:r>
            <a:r>
              <a:rPr lang="en-US" sz="1400" dirty="0"/>
              <a:t> </a:t>
            </a:r>
            <a:r>
              <a:rPr lang="en-US" sz="1400" dirty="0" err="1"/>
              <a:t>Advacam</a:t>
            </a:r>
            <a:r>
              <a:rPr lang="en-US" sz="1400" dirty="0"/>
              <a:t> Oy, </a:t>
            </a:r>
            <a:r>
              <a:rPr lang="en-US" sz="1400" dirty="0" err="1"/>
              <a:t>Tietotie</a:t>
            </a:r>
            <a:r>
              <a:rPr lang="en-US" sz="1400" dirty="0"/>
              <a:t> 3, FI-02150 Espoo, Finland </a:t>
            </a:r>
          </a:p>
          <a:p>
            <a:r>
              <a:rPr lang="fi-FI" sz="1400" baseline="30000" dirty="0"/>
              <a:t>4) </a:t>
            </a:r>
            <a:r>
              <a:rPr lang="en-US" sz="1400" dirty="0" err="1"/>
              <a:t>Specom</a:t>
            </a:r>
            <a:r>
              <a:rPr lang="en-US" sz="1400" dirty="0"/>
              <a:t> Oy, </a:t>
            </a:r>
            <a:r>
              <a:rPr lang="fi-FI" sz="1400" dirty="0"/>
              <a:t>Tekniikantie 2 A 326, 02150 Espoo, Finland</a:t>
            </a:r>
          </a:p>
          <a:p>
            <a:r>
              <a:rPr lang="hr-HR" sz="1400" baseline="30000" dirty="0" smtClean="0"/>
              <a:t>5</a:t>
            </a:r>
            <a:r>
              <a:rPr lang="fi-FI" sz="1400" baseline="30000" dirty="0" smtClean="0"/>
              <a:t>) </a:t>
            </a:r>
            <a:r>
              <a:rPr lang="en-US" sz="1400" dirty="0" smtClean="0"/>
              <a:t> </a:t>
            </a:r>
            <a:r>
              <a:rPr lang="hr-HR" sz="1400" dirty="0" smtClean="0"/>
              <a:t>Aalto Univesity, Espoo, Finland</a:t>
            </a:r>
          </a:p>
          <a:p>
            <a:endParaRPr lang="hr-HR" sz="1400" dirty="0" smtClean="0"/>
          </a:p>
          <a:p>
            <a:endParaRPr lang="hr-HR" sz="1400" dirty="0"/>
          </a:p>
          <a:p>
            <a:r>
              <a:rPr lang="hr-HR" sz="1400" dirty="0" smtClean="0"/>
              <a:t> </a:t>
            </a:r>
            <a:endParaRPr lang="fi-FI" sz="1400" dirty="0" smtClean="0"/>
          </a:p>
          <a:p>
            <a:r>
              <a:rPr lang="fi-FI" sz="1400" dirty="0" smtClean="0"/>
              <a:t>contact</a:t>
            </a:r>
            <a:r>
              <a:rPr lang="fi-FI" sz="1400" dirty="0"/>
              <a:t>: name + @helsinki.fi or @irb.hr</a:t>
            </a:r>
            <a:endParaRPr lang="hr-HR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8D69EDB-5A2D-436E-9504-40E6EF8A15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7480" y="154195"/>
            <a:ext cx="1035473" cy="692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304BA1-74E2-4549-83EC-CFF2A932C0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3057" y="127760"/>
            <a:ext cx="796731" cy="79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D827440-9DBD-4DA7-8BA6-957A85A6EE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9971" y="233301"/>
            <a:ext cx="2552700" cy="628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1FAEF5E-5AE8-4BCD-B3D3-0B240F5808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09222" y="164720"/>
            <a:ext cx="1350465" cy="7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5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1593099" y="336298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TCT- Apsolute Calibration </a:t>
            </a:r>
            <a:r>
              <a:rPr lang="hr-HR" sz="3600" b="1" dirty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Amplifier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29" y="270737"/>
            <a:ext cx="2054531" cy="55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8" y="1523392"/>
            <a:ext cx="6343349" cy="4854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7172" y="2777351"/>
            <a:ext cx="41380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dirty="0" smtClean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Gain of amplifier  (310 ± 3)</a:t>
            </a:r>
            <a:r>
              <a:rPr lang="hr-HR" sz="2000" dirty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which correspondence </a:t>
            </a: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50 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Important for translation to MIP equvivalent</a:t>
            </a:r>
            <a:endParaRPr lang="hr-HR" sz="2000" dirty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0227" y="6038998"/>
            <a:ext cx="4138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 53 dB ≈ 447 gain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09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1593099" y="336298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TCT Voltage Scan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29" y="270737"/>
            <a:ext cx="2054531" cy="554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2399EAF-414E-48D8-86CD-5D1E85CB9633}"/>
              </a:ext>
            </a:extLst>
          </p:cNvPr>
          <p:cNvSpPr txBox="1"/>
          <p:nvPr/>
        </p:nvSpPr>
        <p:spPr>
          <a:xfrm>
            <a:off x="6749431" y="1066852"/>
            <a:ext cx="31534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Full depletion voltage </a:t>
            </a:r>
            <a:r>
              <a:rPr lang="fi-FI" sz="2000" i="1" dirty="0"/>
              <a:t>V</a:t>
            </a:r>
            <a:r>
              <a:rPr lang="fi-FI" sz="2000" i="1" baseline="-25000" dirty="0"/>
              <a:t>fd</a:t>
            </a:r>
          </a:p>
          <a:p>
            <a:endParaRPr lang="hr-HR" sz="3200" dirty="0"/>
          </a:p>
        </p:txBody>
      </p:sp>
      <p:pic>
        <p:nvPicPr>
          <p:cNvPr id="1026" name="Picture 2" descr="C:\Users\MISA1\OneDrive\Radna površina\CCE_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9" y="1508353"/>
            <a:ext cx="6237489" cy="4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SA1\OneDrive\Radna površina\V_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67" y="1513128"/>
            <a:ext cx="6321203" cy="483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02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29" y="270737"/>
            <a:ext cx="2054531" cy="554784"/>
          </a:xfrm>
          <a:prstGeom prst="rect">
            <a:avLst/>
          </a:prstGeom>
        </p:spPr>
      </p:pic>
      <p:sp>
        <p:nvSpPr>
          <p:cNvPr id="4" name="TextBox 8"/>
          <p:cNvSpPr txBox="1"/>
          <p:nvPr/>
        </p:nvSpPr>
        <p:spPr>
          <a:xfrm>
            <a:off x="842976" y="1299834"/>
            <a:ext cx="7850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hr-HR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After the optical focal distance is determined, XY-scan of the selected detector </a:t>
            </a:r>
            <a:r>
              <a:rPr lang="en-GB" altLang="hr-HR" i="1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areas is made</a:t>
            </a:r>
          </a:p>
          <a:p>
            <a:pPr indent="0">
              <a:buFont typeface="Arial" panose="020B0604020202020204" pitchFamily="34" charset="0"/>
              <a:buNone/>
            </a:pPr>
            <a:endParaRPr lang="en-GB" altLang="hr-HR" sz="2000" i="1" dirty="0" smtClean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TCT Area Scans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8231B9-BD5D-4755-B1B9-56742246E5D0}"/>
              </a:ext>
            </a:extLst>
          </p:cNvPr>
          <p:cNvSpPr txBox="1"/>
          <p:nvPr/>
        </p:nvSpPr>
        <p:spPr>
          <a:xfrm>
            <a:off x="464985" y="1920191"/>
            <a:ext cx="279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RD53 </a:t>
            </a:r>
            <a:r>
              <a:rPr lang="fi-FI" sz="2000" b="1" dirty="0"/>
              <a:t>pixel detector</a:t>
            </a:r>
            <a:endParaRPr lang="hr-HR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3" y="2320301"/>
            <a:ext cx="5117459" cy="3452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93" y="2314564"/>
            <a:ext cx="5125963" cy="3457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3E52E28-D00C-49AE-9763-1F7505B311E9}"/>
              </a:ext>
            </a:extLst>
          </p:cNvPr>
          <p:cNvSpPr txBox="1"/>
          <p:nvPr/>
        </p:nvSpPr>
        <p:spPr>
          <a:xfrm>
            <a:off x="8393353" y="5768427"/>
            <a:ext cx="104000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 smtClean="0"/>
              <a:t>6</a:t>
            </a:r>
            <a:r>
              <a:rPr lang="hr-HR" b="1" dirty="0" smtClean="0"/>
              <a:t>6</a:t>
            </a:r>
            <a:r>
              <a:rPr lang="fi-FI" b="1" dirty="0" smtClean="0"/>
              <a:t>0nm</a:t>
            </a:r>
            <a:endParaRPr lang="fi-FI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6EB5A16-2756-471D-BA44-486F7F9F5E2C}"/>
              </a:ext>
            </a:extLst>
          </p:cNvPr>
          <p:cNvSpPr txBox="1"/>
          <p:nvPr/>
        </p:nvSpPr>
        <p:spPr>
          <a:xfrm>
            <a:off x="2186249" y="5772555"/>
            <a:ext cx="117501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 smtClean="0"/>
              <a:t>1</a:t>
            </a:r>
            <a:r>
              <a:rPr lang="hr-HR" b="1" dirty="0" smtClean="0"/>
              <a:t>06</a:t>
            </a:r>
            <a:r>
              <a:rPr lang="hr-HR" b="1" dirty="0"/>
              <a:t>4</a:t>
            </a:r>
            <a:r>
              <a:rPr lang="fi-FI" b="1" dirty="0" smtClean="0"/>
              <a:t>nm</a:t>
            </a:r>
            <a:endParaRPr lang="fi-FI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37097" y="2024029"/>
            <a:ext cx="146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100 V 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85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5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Pixel Statistics 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203392" y="1369936"/>
            <a:ext cx="7850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Homogeneity of scanned pixels in terms of collected charge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R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eference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point</a:t>
            </a: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– max value of collected charge </a:t>
            </a:r>
          </a:p>
        </p:txBody>
      </p:sp>
      <p:pic>
        <p:nvPicPr>
          <p:cNvPr id="9" name="Picture 8" descr="C:\Users\MISA1\OneDrive\Dokumenti\Data\Normalized_cc_statisti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2488"/>
            <a:ext cx="5948379" cy="426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13</a:t>
            </a:fld>
            <a:endParaRPr lang="hr-HR"/>
          </a:p>
        </p:txBody>
      </p:sp>
      <p:pic>
        <p:nvPicPr>
          <p:cNvPr id="14" name="Picture 2" descr="C:\Users\MISA1\OneDrive\Radna površina\cce_profi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357" y="2560086"/>
            <a:ext cx="4533769" cy="34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55" y="912778"/>
            <a:ext cx="3180603" cy="27617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687" y="321863"/>
            <a:ext cx="2476879" cy="6688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124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14</a:t>
            </a:fld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6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TCT Area Scans </a:t>
            </a:r>
            <a:r>
              <a:rPr lang="hr-HR" sz="3600" b="1" dirty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different </a:t>
            </a:r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bias Voltages 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94" y="270737"/>
            <a:ext cx="2476879" cy="668830"/>
          </a:xfrm>
          <a:prstGeom prst="rect">
            <a:avLst/>
          </a:prstGeom>
        </p:spPr>
      </p:pic>
      <p:pic>
        <p:nvPicPr>
          <p:cNvPr id="1026" name="Picture 2" descr="C:\Users\MISA1\OneDrive\Radna površina\25_IRL_10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583267"/>
            <a:ext cx="6195483" cy="477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SA1\OneDrive\Radna površina\150_IRL_100m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83" y="1583267"/>
            <a:ext cx="6136217" cy="477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6EB5A16-2756-471D-BA44-486F7F9F5E2C}"/>
              </a:ext>
            </a:extLst>
          </p:cNvPr>
          <p:cNvSpPr txBox="1"/>
          <p:nvPr/>
        </p:nvSpPr>
        <p:spPr>
          <a:xfrm>
            <a:off x="5418822" y="1213935"/>
            <a:ext cx="115131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 smtClean="0"/>
              <a:t>1</a:t>
            </a:r>
            <a:r>
              <a:rPr lang="hr-HR" b="1" dirty="0" smtClean="0"/>
              <a:t>0</a:t>
            </a:r>
            <a:r>
              <a:rPr lang="fi-FI" b="1" dirty="0" smtClean="0"/>
              <a:t>6</a:t>
            </a:r>
            <a:r>
              <a:rPr lang="hr-HR" b="1" dirty="0" smtClean="0"/>
              <a:t>4</a:t>
            </a:r>
            <a:r>
              <a:rPr lang="fi-FI" b="1" dirty="0" smtClean="0"/>
              <a:t>nm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9813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TCT Area Scans for different bias Voltages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94" y="270737"/>
            <a:ext cx="2476879" cy="668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E52E28-D00C-49AE-9763-1F7505B311E9}"/>
              </a:ext>
            </a:extLst>
          </p:cNvPr>
          <p:cNvSpPr txBox="1"/>
          <p:nvPr/>
        </p:nvSpPr>
        <p:spPr>
          <a:xfrm>
            <a:off x="5692646" y="1279509"/>
            <a:ext cx="108915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 smtClean="0"/>
              <a:t>6</a:t>
            </a:r>
            <a:r>
              <a:rPr lang="hr-HR" b="1" dirty="0" smtClean="0"/>
              <a:t>6</a:t>
            </a:r>
            <a:r>
              <a:rPr lang="fi-FI" b="1" dirty="0" smtClean="0"/>
              <a:t>0nm</a:t>
            </a:r>
            <a:endParaRPr lang="fi-FI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15</a:t>
            </a:fld>
            <a:endParaRPr lang="hr-HR"/>
          </a:p>
        </p:txBody>
      </p:sp>
      <p:pic>
        <p:nvPicPr>
          <p:cNvPr id="2050" name="Picture 2" descr="C:\Users\MISA1\OneDrive\Radna površina\50_RL_10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823"/>
            <a:ext cx="5943600" cy="465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SA1\OneDrive\Radna površina\100_RL_100m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48841"/>
            <a:ext cx="6248400" cy="472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5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29" y="270737"/>
            <a:ext cx="2054531" cy="554784"/>
          </a:xfrm>
          <a:prstGeom prst="rect">
            <a:avLst/>
          </a:prstGeom>
        </p:spPr>
      </p:pic>
      <p:sp>
        <p:nvSpPr>
          <p:cNvPr id="5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TCT Big Area Scans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2" y="1722422"/>
            <a:ext cx="6390653" cy="3951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6EB5A16-2756-471D-BA44-486F7F9F5E2C}"/>
              </a:ext>
            </a:extLst>
          </p:cNvPr>
          <p:cNvSpPr txBox="1"/>
          <p:nvPr/>
        </p:nvSpPr>
        <p:spPr>
          <a:xfrm>
            <a:off x="6203840" y="5773051"/>
            <a:ext cx="122900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 smtClean="0"/>
              <a:t>1</a:t>
            </a:r>
            <a:r>
              <a:rPr lang="hr-HR" b="1" dirty="0" smtClean="0"/>
              <a:t>06</a:t>
            </a:r>
            <a:r>
              <a:rPr lang="hr-HR" b="1" dirty="0"/>
              <a:t>4</a:t>
            </a:r>
            <a:r>
              <a:rPr lang="fi-FI" b="1" dirty="0" smtClean="0"/>
              <a:t>nm</a:t>
            </a:r>
            <a:endParaRPr lang="fi-FI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47" y="1652584"/>
            <a:ext cx="4066896" cy="40916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1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4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Big Area Scans 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94" y="270737"/>
            <a:ext cx="2476879" cy="668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544" y="1041303"/>
            <a:ext cx="9022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dirty="0" smtClean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 performing measurments impact of mechanical (stage) movment was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Increasing the waiting time while thaking the wave forms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Applaying procesing tools - Discrete Fourier Transformat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0130" y="3345163"/>
            <a:ext cx="4693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dirty="0" smtClean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Figure 21 360 X 10 960 </a:t>
            </a:r>
            <a:r>
              <a:rPr lang="el-G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μ</a:t>
            </a: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Waiting time t = 0.1 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Step dr=(15,15, 0) </a:t>
            </a:r>
            <a:r>
              <a:rPr lang="el-GR" sz="2000" dirty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μ</a:t>
            </a: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Number of points N=(1425, 548, 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of scaning 780900 points </a:t>
            </a:r>
          </a:p>
          <a:p>
            <a:pPr lvl="3"/>
            <a:r>
              <a:rPr lang="hr-HR" sz="2000" dirty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= 21h41min24s</a:t>
            </a:r>
          </a:p>
          <a:p>
            <a:pPr lvl="3"/>
            <a:endParaRPr lang="hr-HR" sz="2000" dirty="0" smtClean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17</a:t>
            </a:fld>
            <a:endParaRPr lang="hr-H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8" y="2980295"/>
            <a:ext cx="6817681" cy="33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Big Area Scans - DFT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94" y="270737"/>
            <a:ext cx="2476879" cy="6688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512" y="1375657"/>
            <a:ext cx="112917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dirty="0" smtClean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 dim. DFT -&gt; Magnitude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Fourier image is shifted in such a way that the DC-value (image mean) F(0,0) is in the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Image contains components of all frequencies – magnitude is smaller for higher frequencies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Dominating direction – background pattern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7" y="3253404"/>
            <a:ext cx="2750150" cy="15493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70" y="3006872"/>
            <a:ext cx="2885383" cy="1627043"/>
          </a:xfrm>
          <a:prstGeom prst="rect">
            <a:avLst/>
          </a:prstGeom>
        </p:spPr>
      </p:pic>
      <p:sp>
        <p:nvSpPr>
          <p:cNvPr id="36" name="Right Arrow 35"/>
          <p:cNvSpPr/>
          <p:nvPr/>
        </p:nvSpPr>
        <p:spPr>
          <a:xfrm>
            <a:off x="4835626" y="4633916"/>
            <a:ext cx="919533" cy="539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372303" y="5160743"/>
            <a:ext cx="212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2D DFT + SHIFT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7" y="4903743"/>
            <a:ext cx="2750137" cy="14492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7" y="4680222"/>
            <a:ext cx="3112370" cy="16997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02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Big Area Scans - DFT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94" y="270737"/>
            <a:ext cx="2476879" cy="6688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2" y="1347029"/>
            <a:ext cx="2315409" cy="1968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11" y="1295176"/>
            <a:ext cx="2618339" cy="207176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24366" y="6032433"/>
            <a:ext cx="147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 Bright spikes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617285" y="3433148"/>
            <a:ext cx="1433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Grey Scale</a:t>
            </a:r>
            <a:endParaRPr lang="en-US" sz="1600" dirty="0"/>
          </a:p>
        </p:txBody>
      </p:sp>
      <p:sp>
        <p:nvSpPr>
          <p:cNvPr id="26" name="Right Arrow 25"/>
          <p:cNvSpPr/>
          <p:nvPr/>
        </p:nvSpPr>
        <p:spPr>
          <a:xfrm>
            <a:off x="3420824" y="2094596"/>
            <a:ext cx="418455" cy="274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02815" y="2099036"/>
            <a:ext cx="418455" cy="274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0" y="1267427"/>
            <a:ext cx="2811741" cy="212726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987547" y="3440972"/>
            <a:ext cx="238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Magnitude Spectrum</a:t>
            </a:r>
            <a:endParaRPr lang="en-US" sz="1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1" y="3771702"/>
            <a:ext cx="2814689" cy="22842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638946" y="3713658"/>
            <a:ext cx="643180" cy="131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163508" y="3433148"/>
            <a:ext cx="147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 Noise image</a:t>
            </a:r>
            <a:endParaRPr lang="en-US" sz="1600" dirty="0"/>
          </a:p>
        </p:txBody>
      </p:sp>
      <p:sp>
        <p:nvSpPr>
          <p:cNvPr id="33" name="Right Arrow 32"/>
          <p:cNvSpPr/>
          <p:nvPr/>
        </p:nvSpPr>
        <p:spPr>
          <a:xfrm>
            <a:off x="3420824" y="5016588"/>
            <a:ext cx="418455" cy="274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53" y="3845393"/>
            <a:ext cx="2553259" cy="2130085"/>
          </a:xfrm>
          <a:prstGeom prst="rect">
            <a:avLst/>
          </a:prstGeom>
        </p:spPr>
      </p:pic>
      <p:sp>
        <p:nvSpPr>
          <p:cNvPr id="35" name="Right Arrow 34"/>
          <p:cNvSpPr/>
          <p:nvPr/>
        </p:nvSpPr>
        <p:spPr>
          <a:xfrm>
            <a:off x="7002816" y="4944767"/>
            <a:ext cx="418455" cy="274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81" y="3810594"/>
            <a:ext cx="2700783" cy="21996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659698" y="6054150"/>
            <a:ext cx="147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 Inverse FFT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8389660" y="6054150"/>
            <a:ext cx="147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  Coloring*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TREDI Workshop 2020 - M. </a:t>
            </a:r>
            <a:r>
              <a:rPr lang="en-US" dirty="0" err="1" smtClean="0"/>
              <a:t>Bezak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983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399EAF-414E-48D8-86CD-5D1E85CB9633}"/>
              </a:ext>
            </a:extLst>
          </p:cNvPr>
          <p:cNvSpPr txBox="1"/>
          <p:nvPr/>
        </p:nvSpPr>
        <p:spPr>
          <a:xfrm>
            <a:off x="4450080" y="215574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Outline</a:t>
            </a:r>
            <a:endParaRPr lang="hr-HR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E52E28-D00C-49AE-9763-1F7505B311E9}"/>
              </a:ext>
            </a:extLst>
          </p:cNvPr>
          <p:cNvSpPr txBox="1"/>
          <p:nvPr/>
        </p:nvSpPr>
        <p:spPr>
          <a:xfrm>
            <a:off x="384387" y="874476"/>
            <a:ext cx="700063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800" dirty="0" smtClean="0"/>
              <a:t>Pixel </a:t>
            </a:r>
            <a:r>
              <a:rPr lang="fi-FI" sz="2800" dirty="0"/>
              <a:t>detector design and </a:t>
            </a:r>
            <a:r>
              <a:rPr lang="fi-FI" sz="2800" dirty="0" smtClean="0"/>
              <a:t>layou</a:t>
            </a:r>
            <a:r>
              <a:rPr lang="hr-HR" sz="2800" dirty="0" smtClean="0"/>
              <a:t>t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AC-coupled </a:t>
            </a:r>
            <a:r>
              <a:rPr lang="en-US" sz="1400" dirty="0"/>
              <a:t>pixel sensor, 100×150 µm pitch to match </a:t>
            </a:r>
            <a:r>
              <a:rPr lang="en-US" sz="1400" dirty="0" smtClean="0"/>
              <a:t>PSI46dig</a:t>
            </a:r>
            <a:endParaRPr lang="hr-HR" sz="1400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/>
              <a:t>DC-coupled pixel sensor, 50×50 µm pitch to match RD53A</a:t>
            </a:r>
            <a:endParaRPr lang="fi-FI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800" dirty="0"/>
              <a:t>Processing of </a:t>
            </a:r>
            <a:r>
              <a:rPr lang="fi-FI" sz="2800" dirty="0" smtClean="0"/>
              <a:t>detectors</a:t>
            </a:r>
            <a:r>
              <a:rPr lang="hr-HR" sz="2800" dirty="0" smtClean="0"/>
              <a:t> </a:t>
            </a:r>
            <a:endParaRPr lang="fi-FI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800" dirty="0" smtClean="0"/>
              <a:t>TCT </a:t>
            </a:r>
            <a:r>
              <a:rPr lang="en-US" sz="2800" dirty="0"/>
              <a:t>characterization </a:t>
            </a:r>
            <a:r>
              <a:rPr lang="fi-FI" sz="2800" dirty="0" smtClean="0"/>
              <a:t>and </a:t>
            </a:r>
            <a:r>
              <a:rPr lang="fi-FI" sz="2800" dirty="0"/>
              <a:t>selected </a:t>
            </a:r>
            <a:r>
              <a:rPr lang="fi-FI" sz="2800" dirty="0" smtClean="0"/>
              <a:t>results</a:t>
            </a:r>
            <a:endParaRPr lang="hr-HR" sz="2800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hr-HR" sz="1400" dirty="0" smtClean="0"/>
              <a:t>Image Processing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hr-HR" sz="1400" dirty="0" smtClean="0"/>
              <a:t>High resolution area scans </a:t>
            </a:r>
            <a:endParaRPr lang="fi-FI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800" dirty="0" smtClean="0"/>
              <a:t>Summary</a:t>
            </a:r>
            <a:endParaRPr lang="hr-HR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94795E-F1D2-44F4-B05B-0DA49F345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41" y="1255152"/>
            <a:ext cx="4011479" cy="3832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C7B197-E48A-444D-BD16-78988748F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898" y="3347528"/>
            <a:ext cx="3401863" cy="254834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19.2.2020.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TREDI Workshop 2020 - M. </a:t>
            </a:r>
            <a:r>
              <a:rPr lang="en-US" dirty="0" err="1" smtClean="0"/>
              <a:t>Bezak</a:t>
            </a:r>
            <a:endParaRPr lang="hr-H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62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E52E28-D00C-49AE-9763-1F7505B311E9}"/>
              </a:ext>
            </a:extLst>
          </p:cNvPr>
          <p:cNvSpPr txBox="1"/>
          <p:nvPr/>
        </p:nvSpPr>
        <p:spPr>
          <a:xfrm>
            <a:off x="212461" y="1766966"/>
            <a:ext cx="1049071" cy="383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 smtClean="0"/>
              <a:t>6</a:t>
            </a:r>
            <a:r>
              <a:rPr lang="hr-HR" b="1" dirty="0" smtClean="0"/>
              <a:t>6</a:t>
            </a:r>
            <a:r>
              <a:rPr lang="fi-FI" b="1" dirty="0" smtClean="0"/>
              <a:t>0nm</a:t>
            </a:r>
            <a:endParaRPr lang="fi-FI" b="1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6EB5A16-2756-471D-BA44-486F7F9F5E2C}"/>
              </a:ext>
            </a:extLst>
          </p:cNvPr>
          <p:cNvSpPr txBox="1"/>
          <p:nvPr/>
        </p:nvSpPr>
        <p:spPr>
          <a:xfrm>
            <a:off x="10110073" y="1687514"/>
            <a:ext cx="115288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i-FI" b="1" dirty="0" smtClean="0"/>
              <a:t>1</a:t>
            </a:r>
            <a:r>
              <a:rPr lang="hr-HR" b="1" dirty="0" smtClean="0"/>
              <a:t>0</a:t>
            </a:r>
            <a:r>
              <a:rPr lang="fi-FI" b="1" dirty="0" smtClean="0"/>
              <a:t>6</a:t>
            </a:r>
            <a:r>
              <a:rPr lang="hr-HR" b="1" dirty="0" smtClean="0"/>
              <a:t>4</a:t>
            </a:r>
            <a:r>
              <a:rPr lang="fi-FI" b="1" dirty="0" smtClean="0"/>
              <a:t>nm</a:t>
            </a:r>
            <a:endParaRPr lang="fi-FI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0288" y="3313449"/>
            <a:ext cx="3458018" cy="30330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26" y="3313449"/>
            <a:ext cx="3216403" cy="30458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91" y="19"/>
            <a:ext cx="3458016" cy="3375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44" y="42334"/>
            <a:ext cx="3232151" cy="32518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61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3891" y="253387"/>
            <a:ext cx="6879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81664" y="1353504"/>
            <a:ext cx="71096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Helsinki Institute of Physics (HIP) and RBI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PaRaDeSeC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teams have on-going common activity to develop new and innovative pixel detectors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intented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for CMS Phase II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Upgrade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We have simulated, designed, manufactured and characterized novel fine pitch n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+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/p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-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/p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+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pixel detectors made on 150mm size p-type Magnetic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Czochralski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silicon (p-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MCz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Si)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wafers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Detectors are processed at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Micronova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nanofabrication </a:t>
            </a:r>
            <a:endPara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 lvl="1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  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center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Finland</a:t>
            </a:r>
            <a:endPara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Atomic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Layer Deposition (ALD) technology has many properties, which make it very attractive process method for radiation detectors. 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altLang="hr-HR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TCT</a:t>
            </a:r>
            <a:r>
              <a:rPr lang="en-GB" altLang="hr-HR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altLang="hr-HR" dirty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be used to </a:t>
            </a:r>
            <a:r>
              <a:rPr lang="en-GB" alt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study the uniformity </a:t>
            </a:r>
            <a:r>
              <a:rPr lang="en-GB" altLang="hr-HR" dirty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possible radiation </a:t>
            </a:r>
            <a:r>
              <a:rPr lang="en-GB" altLang="hr-HR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damage</a:t>
            </a:r>
            <a:endParaRPr lang="hr-HR" altLang="hr-HR" dirty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altLang="hr-HR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 studiying image processing tools </a:t>
            </a:r>
            <a:r>
              <a:rPr lang="en-GB" altLang="hr-HR" dirty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more detailed image of detector performance </a:t>
            </a:r>
            <a:r>
              <a:rPr lang="en-GB" altLang="hr-HR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</a:t>
            </a:r>
            <a:r>
              <a:rPr lang="en-GB" altLang="hr-HR" dirty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 </a:t>
            </a:r>
            <a:r>
              <a:rPr lang="en-GB" altLang="hr-HR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don</a:t>
            </a:r>
            <a:r>
              <a:rPr lang="hr-HR" altLang="hr-HR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endParaRPr lang="en-GB" altLang="hr-HR" dirty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hr-HR" altLang="hr-HR" dirty="0" smtClean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altLang="hr-HR" dirty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09" y="214045"/>
            <a:ext cx="1361792" cy="954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D70B44-4172-462C-9A9B-1DB316DA3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341" y="237605"/>
            <a:ext cx="2054531" cy="554784"/>
          </a:xfrm>
          <a:prstGeom prst="rect">
            <a:avLst/>
          </a:prstGeom>
        </p:spPr>
      </p:pic>
      <p:pic>
        <p:nvPicPr>
          <p:cNvPr id="1026" name="Picture 2" descr="C:\Users\MISA1\OneDrive\Radna površina\ezgif-3-e9018af295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81" y="3529455"/>
            <a:ext cx="5114955" cy="28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SA1\OneDrive\Radna površina\WhatsApp Image 2020-01-23 at 13.55.3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174" y="1027224"/>
            <a:ext cx="1837959" cy="229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45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059289-038B-464B-A7AF-C98CE79171E4}"/>
              </a:ext>
            </a:extLst>
          </p:cNvPr>
          <p:cNvSpPr txBox="1"/>
          <p:nvPr/>
        </p:nvSpPr>
        <p:spPr>
          <a:xfrm>
            <a:off x="3655677" y="137207"/>
            <a:ext cx="40114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200" dirty="0"/>
              <a:t>Backup slides</a:t>
            </a:r>
          </a:p>
          <a:p>
            <a:pPr algn="ctr"/>
            <a:r>
              <a:rPr lang="fi-FI" sz="2000" dirty="0"/>
              <a:t>When pixel technology meets Arts....</a:t>
            </a:r>
            <a:endParaRPr lang="hr-HR" sz="3200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F93F8E9-ED1A-49B4-82CD-4839795E4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67" y="754060"/>
            <a:ext cx="3093893" cy="55002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1D2C05E-E0E6-451D-B29B-3A389C056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249129"/>
            <a:ext cx="3466512" cy="39430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96AA289-80E9-4389-B468-B8C0A21AA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72" y="4232076"/>
            <a:ext cx="4354037" cy="20351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4D86815-374B-453F-8818-90B73B9B2775}"/>
              </a:ext>
            </a:extLst>
          </p:cNvPr>
          <p:cNvSpPr txBox="1"/>
          <p:nvPr/>
        </p:nvSpPr>
        <p:spPr>
          <a:xfrm>
            <a:off x="3905583" y="2207257"/>
            <a:ext cx="4273216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Each square is TCT xy-scan of about</a:t>
            </a:r>
          </a:p>
          <a:p>
            <a:r>
              <a:rPr lang="fi-FI" dirty="0"/>
              <a:t>60 000 data points. </a:t>
            </a:r>
          </a:p>
          <a:p>
            <a:r>
              <a:rPr lang="fi-FI" dirty="0"/>
              <a:t>The amplitude of the signal is converted</a:t>
            </a:r>
          </a:p>
          <a:p>
            <a:r>
              <a:rPr lang="fi-FI" dirty="0"/>
              <a:t>into color scale. 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24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059289-038B-464B-A7AF-C98CE79171E4}"/>
              </a:ext>
            </a:extLst>
          </p:cNvPr>
          <p:cNvSpPr txBox="1"/>
          <p:nvPr/>
        </p:nvSpPr>
        <p:spPr>
          <a:xfrm>
            <a:off x="4454345" y="137207"/>
            <a:ext cx="241405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200" dirty="0"/>
              <a:t>Backup slides</a:t>
            </a:r>
          </a:p>
          <a:p>
            <a:pPr algn="ctr"/>
            <a:r>
              <a:rPr lang="fi-FI" sz="2000" dirty="0"/>
              <a:t>-Micronova facility</a:t>
            </a:r>
            <a:endParaRPr lang="hr-HR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4D9AB8D-92C5-4DFA-A602-9A506F877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09" y="1029777"/>
            <a:ext cx="5345665" cy="4692455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D61E7D17-665A-47B7-AB14-C6FC1DA1EAC0}"/>
              </a:ext>
            </a:extLst>
          </p:cNvPr>
          <p:cNvSpPr/>
          <p:nvPr/>
        </p:nvSpPr>
        <p:spPr>
          <a:xfrm>
            <a:off x="9897536" y="2262073"/>
            <a:ext cx="220133" cy="21023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81AAB1C-2C1F-4D6F-9B27-71858B667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131" y="2886378"/>
            <a:ext cx="231668" cy="219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D68F558-7E1F-4C38-8C28-28058F1C6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966" y="3429005"/>
            <a:ext cx="231668" cy="219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33B94E9-F56F-4473-9A28-C7EF3B225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" y="1100685"/>
            <a:ext cx="4451291" cy="285595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4754FD8F-AEBE-4053-B97A-FD535434DE2D}"/>
              </a:ext>
            </a:extLst>
          </p:cNvPr>
          <p:cNvCxnSpPr/>
          <p:nvPr/>
        </p:nvCxnSpPr>
        <p:spPr>
          <a:xfrm flipV="1">
            <a:off x="3987800" y="2954867"/>
            <a:ext cx="2556933" cy="1509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2680BA1-538E-43A7-982A-DC7EB37847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03" y="4256964"/>
            <a:ext cx="5125608" cy="22285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00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Pixel Statistics 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94" y="270737"/>
            <a:ext cx="2476879" cy="668830"/>
          </a:xfrm>
          <a:prstGeom prst="rect">
            <a:avLst/>
          </a:prstGeom>
        </p:spPr>
      </p:pic>
      <p:pic>
        <p:nvPicPr>
          <p:cNvPr id="3074" name="Picture 2" descr="C:\Users\MISA1\OneDrive\Radna površina\Profile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661" y="895713"/>
            <a:ext cx="6671733" cy="53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57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Pixel Statistics 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94" y="270737"/>
            <a:ext cx="2476879" cy="668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33" y="1022954"/>
            <a:ext cx="6859135" cy="533521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2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1496531" y="362313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Big Area Scans 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94" y="270737"/>
            <a:ext cx="2476879" cy="668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0" y="2087643"/>
            <a:ext cx="4359552" cy="376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94" y="2162118"/>
            <a:ext cx="4771279" cy="387210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28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D24ABE3-C662-48A2-BD40-E0FF69CD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66" y="2769389"/>
            <a:ext cx="4919305" cy="32334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399EAF-414E-48D8-86CD-5D1E85CB9633}"/>
              </a:ext>
            </a:extLst>
          </p:cNvPr>
          <p:cNvSpPr txBox="1"/>
          <p:nvPr/>
        </p:nvSpPr>
        <p:spPr>
          <a:xfrm>
            <a:off x="1946263" y="199519"/>
            <a:ext cx="74950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Passivation – Atomic Layer Deposition (ALD)</a:t>
            </a:r>
          </a:p>
          <a:p>
            <a:endParaRPr lang="hr-HR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E52E28-D00C-49AE-9763-1F7505B311E9}"/>
              </a:ext>
            </a:extLst>
          </p:cNvPr>
          <p:cNvSpPr txBox="1"/>
          <p:nvPr/>
        </p:nvSpPr>
        <p:spPr>
          <a:xfrm>
            <a:off x="365460" y="6111659"/>
            <a:ext cx="10955243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1000" dirty="0"/>
              <a:t>J. Härkönen</a:t>
            </a:r>
            <a:r>
              <a:rPr lang="fi-FI" sz="1000" dirty="0"/>
              <a:t> et al., ”</a:t>
            </a:r>
            <a:r>
              <a:rPr lang="hr-HR" sz="1000" dirty="0"/>
              <a:t>Processing of n+/p−/p+ strip detectors with atomic layer deposition (ALD) grown Al2O3 field insulator on magnetic Czochralski silicon (MCz-si) substrates</a:t>
            </a:r>
            <a:r>
              <a:rPr lang="fi-FI" sz="1000" dirty="0"/>
              <a:t>”, NIMA 826,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000" dirty="0"/>
              <a:t>J. Härkönen et al., </a:t>
            </a:r>
            <a:r>
              <a:rPr lang="en-US" sz="1000" dirty="0"/>
              <a:t>Atomic Layer Deposition (ALD) grown thin films for ultra-fine pitch pixel detectors, NIMA 831,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000" dirty="0"/>
              <a:t>J. Ott et al., </a:t>
            </a:r>
            <a:r>
              <a:rPr lang="en-US" sz="1000" i="1" dirty="0"/>
              <a:t>Processing of AC-coupled n-in-p pixel detectors on </a:t>
            </a:r>
            <a:r>
              <a:rPr lang="en-US" sz="1000" i="1" dirty="0" err="1"/>
              <a:t>MCz</a:t>
            </a:r>
            <a:r>
              <a:rPr lang="en-US" sz="1000" i="1" dirty="0"/>
              <a:t> silicon using atomic layer deposited </a:t>
            </a:r>
            <a:r>
              <a:rPr lang="en-US" sz="1000" i="1" dirty="0" err="1"/>
              <a:t>aluminium</a:t>
            </a:r>
            <a:r>
              <a:rPr lang="en-US" sz="1000" i="1" dirty="0"/>
              <a:t> oxide</a:t>
            </a:r>
            <a:r>
              <a:rPr lang="en-US" sz="1000" dirty="0"/>
              <a:t>, in </a:t>
            </a:r>
            <a:r>
              <a:rPr lang="en-US" sz="1000" dirty="0">
                <a:hlinkClick r:id="rId5"/>
              </a:rPr>
              <a:t>VCI 2019</a:t>
            </a:r>
            <a:r>
              <a:rPr lang="en-US" sz="1000" dirty="0"/>
              <a:t> - The 15th Vienna Conference on Instrumentation, February 20, 2019</a:t>
            </a:r>
            <a:endParaRPr lang="fi-FI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849CF3-54D5-49B4-8CDF-885993C30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77" y="1434383"/>
            <a:ext cx="3560019" cy="2670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DF250F-4E9A-4A50-B71D-D1769D703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0" y="1088870"/>
            <a:ext cx="6903423" cy="17908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2B8C9F4-B9B5-40CA-9A3F-0EE6E6CF9CF7}"/>
              </a:ext>
            </a:extLst>
          </p:cNvPr>
          <p:cNvSpPr txBox="1"/>
          <p:nvPr/>
        </p:nvSpPr>
        <p:spPr>
          <a:xfrm>
            <a:off x="4800609" y="2910802"/>
            <a:ext cx="609814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400" dirty="0"/>
              <a:t>The electrical passivation properties</a:t>
            </a:r>
          </a:p>
          <a:p>
            <a:r>
              <a:rPr lang="fi-FI" sz="1400" dirty="0"/>
              <a:t>can be studied by lifetime (</a:t>
            </a:r>
            <a:r>
              <a:rPr lang="el-GR" sz="1400" b="1" i="1" dirty="0">
                <a:solidFill>
                  <a:srgbClr val="FF0000"/>
                </a:solidFill>
              </a:rPr>
              <a:t>τ</a:t>
            </a:r>
            <a:r>
              <a:rPr lang="fi-FI" sz="1400" b="1" i="1" baseline="-25000" dirty="0">
                <a:solidFill>
                  <a:srgbClr val="FF0000"/>
                </a:solidFill>
              </a:rPr>
              <a:t>eff</a:t>
            </a:r>
            <a:r>
              <a:rPr lang="fi-FI" sz="1400" dirty="0"/>
              <a:t>) measurement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b="1" i="1" dirty="0">
                <a:solidFill>
                  <a:srgbClr val="FF0000"/>
                </a:solidFill>
              </a:rPr>
              <a:t>τ</a:t>
            </a:r>
            <a:r>
              <a:rPr lang="fi-FI" sz="1400" b="1" i="1" baseline="-25000" dirty="0">
                <a:solidFill>
                  <a:srgbClr val="FF0000"/>
                </a:solidFill>
              </a:rPr>
              <a:t>eff</a:t>
            </a:r>
            <a:r>
              <a:rPr lang="fi-FI" sz="1400" b="1" i="1" dirty="0">
                <a:solidFill>
                  <a:srgbClr val="FF0000"/>
                </a:solidFill>
              </a:rPr>
              <a:t> </a:t>
            </a:r>
            <a:r>
              <a:rPr lang="fi-FI" sz="1400" dirty="0"/>
              <a:t>is combination of bulk lifetime (</a:t>
            </a:r>
            <a:r>
              <a:rPr lang="el-GR" sz="1400" b="1" i="1" dirty="0">
                <a:solidFill>
                  <a:srgbClr val="FF0000"/>
                </a:solidFill>
              </a:rPr>
              <a:t>τ</a:t>
            </a:r>
            <a:r>
              <a:rPr lang="fi-FI" sz="1400" b="1" i="1" baseline="-25000" dirty="0">
                <a:solidFill>
                  <a:srgbClr val="FF0000"/>
                </a:solidFill>
              </a:rPr>
              <a:t>bulk</a:t>
            </a:r>
            <a:r>
              <a:rPr lang="fi-FI" sz="1400" dirty="0"/>
              <a:t>)</a:t>
            </a:r>
          </a:p>
          <a:p>
            <a:r>
              <a:rPr lang="fi-FI" sz="1400" dirty="0"/>
              <a:t>and surface recombination (</a:t>
            </a:r>
            <a:r>
              <a:rPr lang="fi-FI" sz="1400" b="1" dirty="0">
                <a:solidFill>
                  <a:srgbClr val="FF0000"/>
                </a:solidFill>
              </a:rPr>
              <a:t>S</a:t>
            </a:r>
            <a:r>
              <a:rPr lang="fi-FI" sz="1400" b="1" baseline="-25000" dirty="0">
                <a:solidFill>
                  <a:srgbClr val="FF0000"/>
                </a:solidFill>
              </a:rPr>
              <a:t>srv</a:t>
            </a:r>
            <a:r>
              <a:rPr lang="fi-FI" sz="1400" dirty="0"/>
              <a:t>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400" dirty="0"/>
              <a:t>High </a:t>
            </a:r>
            <a:r>
              <a:rPr lang="el-GR" sz="1400" b="1" i="1" dirty="0">
                <a:solidFill>
                  <a:srgbClr val="FF0000"/>
                </a:solidFill>
              </a:rPr>
              <a:t>τ</a:t>
            </a:r>
            <a:r>
              <a:rPr lang="fi-FI" sz="1400" b="1" i="1" baseline="-25000" dirty="0">
                <a:solidFill>
                  <a:srgbClr val="FF0000"/>
                </a:solidFill>
              </a:rPr>
              <a:t>eff</a:t>
            </a:r>
            <a:r>
              <a:rPr lang="fi-FI" sz="1400" b="1" i="1" dirty="0">
                <a:solidFill>
                  <a:srgbClr val="FF0000"/>
                </a:solidFill>
              </a:rPr>
              <a:t> </a:t>
            </a:r>
            <a:r>
              <a:rPr lang="fi-FI" sz="1400" dirty="0"/>
              <a:t>can only be measured if </a:t>
            </a:r>
            <a:r>
              <a:rPr lang="fi-FI" sz="1400" b="1" i="1" dirty="0">
                <a:solidFill>
                  <a:srgbClr val="FF0000"/>
                </a:solidFill>
              </a:rPr>
              <a:t>S</a:t>
            </a:r>
            <a:r>
              <a:rPr lang="fi-FI" sz="1400" b="1" i="1" baseline="-25000" dirty="0">
                <a:solidFill>
                  <a:srgbClr val="FF0000"/>
                </a:solidFill>
              </a:rPr>
              <a:t>srv</a:t>
            </a:r>
            <a:endParaRPr lang="fi-FI" sz="1400" b="1" i="1" dirty="0">
              <a:solidFill>
                <a:srgbClr val="FF0000"/>
              </a:solidFill>
            </a:endParaRPr>
          </a:p>
          <a:p>
            <a:r>
              <a:rPr lang="fi-FI" sz="1400" dirty="0"/>
              <a:t>→ 0, i.e. Si surface is passivated.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400" dirty="0"/>
              <a:t>Thermally oxidized Si-SiO</a:t>
            </a:r>
            <a:r>
              <a:rPr lang="fi-FI" sz="1400" baseline="-25000" dirty="0"/>
              <a:t>2</a:t>
            </a:r>
            <a:r>
              <a:rPr lang="fi-FI" sz="1400" dirty="0"/>
              <a:t> interface is known</a:t>
            </a:r>
          </a:p>
          <a:p>
            <a:r>
              <a:rPr lang="fi-FI" sz="1400" dirty="0"/>
              <a:t>to produce best possible </a:t>
            </a:r>
            <a:r>
              <a:rPr lang="fi-FI" sz="1400" b="1" i="1" dirty="0">
                <a:solidFill>
                  <a:srgbClr val="FF0000"/>
                </a:solidFill>
              </a:rPr>
              <a:t>S</a:t>
            </a:r>
            <a:r>
              <a:rPr lang="fi-FI" sz="1400" b="1" i="1" baseline="-25000" dirty="0">
                <a:solidFill>
                  <a:srgbClr val="FF0000"/>
                </a:solidFill>
              </a:rPr>
              <a:t>srv</a:t>
            </a:r>
            <a:r>
              <a:rPr lang="fi-FI" sz="1400" dirty="0">
                <a:solidFill>
                  <a:srgbClr val="FF0000"/>
                </a:solidFill>
              </a:rPr>
              <a:t>→ 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400" dirty="0"/>
              <a:t>Oxidized p-type reveals bulk lifetime (</a:t>
            </a:r>
            <a:r>
              <a:rPr lang="el-GR" sz="1400" b="1" i="1" dirty="0">
                <a:solidFill>
                  <a:srgbClr val="FF0000"/>
                </a:solidFill>
              </a:rPr>
              <a:t>τ</a:t>
            </a:r>
            <a:r>
              <a:rPr lang="fi-FI" sz="1400" b="1" i="1" baseline="-25000" dirty="0">
                <a:solidFill>
                  <a:srgbClr val="FF0000"/>
                </a:solidFill>
              </a:rPr>
              <a:t>bulk</a:t>
            </a:r>
            <a:r>
              <a:rPr lang="fi-FI" sz="1400" dirty="0"/>
              <a:t>)</a:t>
            </a:r>
          </a:p>
          <a:p>
            <a:r>
              <a:rPr lang="fi-FI" sz="1400" dirty="0"/>
              <a:t>(BLUE distribution) and thus it is reference value for passivation studies.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400" dirty="0"/>
              <a:t>SiO</a:t>
            </a:r>
            <a:r>
              <a:rPr lang="fi-FI" sz="1400" baseline="-25000" dirty="0"/>
              <a:t>2</a:t>
            </a:r>
            <a:r>
              <a:rPr lang="fi-FI" sz="1400" dirty="0"/>
              <a:t> is removed </a:t>
            </a:r>
            <a:r>
              <a:rPr lang="fi-FI" sz="1400" dirty="0">
                <a:sym typeface="Wingdings" panose="05000000000000000000" pitchFamily="2" charset="2"/>
              </a:rPr>
              <a:t> ALD Al</a:t>
            </a:r>
            <a:r>
              <a:rPr lang="fi-FI" sz="1400" baseline="-25000" dirty="0">
                <a:sym typeface="Wingdings" panose="05000000000000000000" pitchFamily="2" charset="2"/>
              </a:rPr>
              <a:t>2</a:t>
            </a:r>
            <a:r>
              <a:rPr lang="fi-FI" sz="1400" dirty="0">
                <a:sym typeface="Wingdings" panose="05000000000000000000" pitchFamily="2" charset="2"/>
              </a:rPr>
              <a:t>O</a:t>
            </a:r>
            <a:r>
              <a:rPr lang="fi-FI" sz="1400" baseline="-25000" dirty="0">
                <a:sym typeface="Wingdings" panose="05000000000000000000" pitchFamily="2" charset="2"/>
              </a:rPr>
              <a:t>3</a:t>
            </a:r>
            <a:r>
              <a:rPr lang="fi-FI" sz="1400" dirty="0">
                <a:sym typeface="Wingdings" panose="05000000000000000000" pitchFamily="2" charset="2"/>
              </a:rPr>
              <a:t> deposition </a:t>
            </a:r>
          </a:p>
          <a:p>
            <a:r>
              <a:rPr lang="fi-FI" sz="1400" dirty="0">
                <a:sym typeface="Wingdings" panose="05000000000000000000" pitchFamily="2" charset="2"/>
              </a:rPr>
              <a:t>+ repeated lifetime measurement (RED distribution).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400" dirty="0">
                <a:sym typeface="Wingdings" panose="05000000000000000000" pitchFamily="2" charset="2"/>
              </a:rPr>
              <a:t>Good passivation (</a:t>
            </a:r>
            <a:r>
              <a:rPr lang="fi-FI" sz="1400" b="1" i="1" dirty="0">
                <a:solidFill>
                  <a:srgbClr val="FF0000"/>
                </a:solidFill>
              </a:rPr>
              <a:t>S</a:t>
            </a:r>
            <a:r>
              <a:rPr lang="fi-FI" sz="1400" b="1" i="1" baseline="-25000" dirty="0">
                <a:solidFill>
                  <a:srgbClr val="FF0000"/>
                </a:solidFill>
              </a:rPr>
              <a:t>srv</a:t>
            </a:r>
            <a:r>
              <a:rPr lang="fi-FI" sz="1400" dirty="0">
                <a:solidFill>
                  <a:srgbClr val="FF0000"/>
                </a:solidFill>
              </a:rPr>
              <a:t>→ 0</a:t>
            </a:r>
            <a:r>
              <a:rPr lang="fi-FI" sz="1400" dirty="0">
                <a:sym typeface="Wingdings" panose="05000000000000000000" pitchFamily="2" charset="2"/>
              </a:rPr>
              <a:t>) is achieved by field effect, </a:t>
            </a:r>
            <a:r>
              <a:rPr lang="fi-FI" sz="1400" b="1" dirty="0">
                <a:sym typeface="Wingdings" panose="05000000000000000000" pitchFamily="2" charset="2"/>
              </a:rPr>
              <a:t>negative oxide</a:t>
            </a:r>
          </a:p>
          <a:p>
            <a:r>
              <a:rPr lang="fi-FI" sz="1400" b="1" dirty="0">
                <a:sym typeface="Wingdings" panose="05000000000000000000" pitchFamily="2" charset="2"/>
              </a:rPr>
              <a:t>oxide charge in Al</a:t>
            </a:r>
            <a:r>
              <a:rPr lang="fi-FI" sz="1400" b="1" baseline="-25000" dirty="0">
                <a:sym typeface="Wingdings" panose="05000000000000000000" pitchFamily="2" charset="2"/>
              </a:rPr>
              <a:t>2</a:t>
            </a:r>
            <a:r>
              <a:rPr lang="fi-FI" sz="1400" b="1" dirty="0">
                <a:sym typeface="Wingdings" panose="05000000000000000000" pitchFamily="2" charset="2"/>
              </a:rPr>
              <a:t>O</a:t>
            </a:r>
            <a:r>
              <a:rPr lang="fi-FI" sz="1400" b="1" baseline="-25000" dirty="0">
                <a:sym typeface="Wingdings" panose="05000000000000000000" pitchFamily="2" charset="2"/>
              </a:rPr>
              <a:t>3</a:t>
            </a:r>
            <a:r>
              <a:rPr lang="fi-FI" sz="1400" dirty="0">
                <a:sym typeface="Wingdings" panose="05000000000000000000" pitchFamily="2" charset="2"/>
              </a:rPr>
              <a:t> is repulsing e- to recombinate into surface states. </a:t>
            </a:r>
          </a:p>
          <a:p>
            <a:endParaRPr lang="hr-HR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TREDI Workshop 2020 - M. </a:t>
            </a:r>
            <a:r>
              <a:rPr lang="en-US" dirty="0" err="1" smtClean="0"/>
              <a:t>Bezak</a:t>
            </a:r>
            <a:endParaRPr lang="hr-H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369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399EAF-414E-48D8-86CD-5D1E85CB9633}"/>
              </a:ext>
            </a:extLst>
          </p:cNvPr>
          <p:cNvSpPr txBox="1"/>
          <p:nvPr/>
        </p:nvSpPr>
        <p:spPr>
          <a:xfrm>
            <a:off x="2327249" y="137207"/>
            <a:ext cx="43267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Full depletion voltage </a:t>
            </a:r>
            <a:r>
              <a:rPr lang="fi-FI" sz="3200" i="1" dirty="0"/>
              <a:t>V</a:t>
            </a:r>
            <a:r>
              <a:rPr lang="fi-FI" sz="3200" i="1" baseline="-25000" dirty="0"/>
              <a:t>fd</a:t>
            </a:r>
          </a:p>
          <a:p>
            <a:endParaRPr lang="hr-HR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7539CD-296F-4B51-8781-B939FD59A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59" y="818080"/>
            <a:ext cx="7909455" cy="522184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798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29</a:t>
            </a:fld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3339557" y="645352"/>
            <a:ext cx="6879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Acknowledgements</a:t>
            </a:r>
            <a:endParaRPr lang="fi-FI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9" y="214045"/>
            <a:ext cx="1361792" cy="954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D70B44-4172-462C-9A9B-1DB316DA3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41" y="237605"/>
            <a:ext cx="2054531" cy="554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 b="6441"/>
          <a:stretch>
            <a:fillRect/>
          </a:stretch>
        </p:blipFill>
        <p:spPr>
          <a:xfrm>
            <a:off x="263809" y="4727145"/>
            <a:ext cx="1734324" cy="15030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85357" y="2125133"/>
            <a:ext cx="9239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hr-HR" dirty="0" smtClean="0"/>
              <a:t>This research has recived funding from the European Union’s Horizon 2020 ERA Chair reasearch and innovation programme under grant agreement No. 669014, PaRaDeSEC</a:t>
            </a:r>
          </a:p>
          <a:p>
            <a:pPr marL="285750" indent="-285750">
              <a:buFont typeface="Wingdings" pitchFamily="2" charset="2"/>
              <a:buChar char="v"/>
            </a:pPr>
            <a:endParaRPr lang="hr-HR" dirty="0"/>
          </a:p>
          <a:p>
            <a:endParaRPr lang="hr-HR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hr-HR" dirty="0" smtClean="0"/>
              <a:t>Micronova Nanofabrication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3</a:t>
            </a:fld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9" t="11109" r="29844" b="6165"/>
          <a:stretch/>
        </p:blipFill>
        <p:spPr>
          <a:xfrm>
            <a:off x="809443" y="916750"/>
            <a:ext cx="2104256" cy="1820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443" y="2904081"/>
            <a:ext cx="22143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1st level – Implant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04331" y="1826768"/>
            <a:ext cx="9423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5" t="11103" r="29632" b="9076"/>
          <a:stretch/>
        </p:blipFill>
        <p:spPr>
          <a:xfrm>
            <a:off x="4580466" y="777839"/>
            <a:ext cx="2455333" cy="19589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27203" y="2865971"/>
            <a:ext cx="329991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2nd level – contact opening</a:t>
            </a:r>
          </a:p>
          <a:p>
            <a:r>
              <a:rPr lang="fi-FI" dirty="0"/>
              <a:t>to field insulator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54578" y="1746104"/>
            <a:ext cx="9423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6539" r="26371" b="4511"/>
          <a:stretch/>
        </p:blipFill>
        <p:spPr>
          <a:xfrm>
            <a:off x="8762886" y="727831"/>
            <a:ext cx="2472381" cy="20089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85087" y="2865972"/>
            <a:ext cx="3049278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sz="1400" dirty="0"/>
              <a:t>3rd level – bias resistor</a:t>
            </a:r>
          </a:p>
          <a:p>
            <a:r>
              <a:rPr lang="fi-FI" sz="1400" dirty="0"/>
              <a:t>made of TiN deposited by Atomic </a:t>
            </a:r>
          </a:p>
          <a:p>
            <a:r>
              <a:rPr lang="fi-FI" sz="1400" dirty="0"/>
              <a:t>Layer Deposition (ALD) method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8" t="7896" r="25399" b="3648"/>
          <a:stretch/>
        </p:blipFill>
        <p:spPr>
          <a:xfrm>
            <a:off x="809443" y="3596578"/>
            <a:ext cx="2214321" cy="20630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21703" y="5768894"/>
            <a:ext cx="210206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4th level – metals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84883" y="4729702"/>
            <a:ext cx="9423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6786" r="5899" b="5867"/>
          <a:stretch/>
        </p:blipFill>
        <p:spPr>
          <a:xfrm>
            <a:off x="4457673" y="3576480"/>
            <a:ext cx="3482781" cy="2615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3" y="113015"/>
            <a:ext cx="954344" cy="6648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2420" y="309895"/>
            <a:ext cx="378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Detector design – RD53 pixel detector</a:t>
            </a:r>
            <a:endParaRPr lang="hr-HR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487720" y="4004822"/>
            <a:ext cx="3244012" cy="1354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sz="1600" dirty="0"/>
              <a:t>RD53 = CERN joint collaboration developing future </a:t>
            </a:r>
          </a:p>
          <a:p>
            <a:r>
              <a:rPr lang="fi-FI" sz="1600" dirty="0"/>
              <a:t>CMOS read-out ASIC for all LHC experiments. Chip consist</a:t>
            </a:r>
          </a:p>
          <a:p>
            <a:r>
              <a:rPr lang="fi-FI" sz="1600" dirty="0"/>
              <a:t>of </a:t>
            </a:r>
            <a:r>
              <a:rPr lang="hr-HR" sz="1600" dirty="0" smtClean="0"/>
              <a:t>4</a:t>
            </a:r>
            <a:r>
              <a:rPr lang="fi-FI" sz="1600" dirty="0" smtClean="0"/>
              <a:t>00 </a:t>
            </a:r>
            <a:r>
              <a:rPr lang="fi-FI" sz="1600" dirty="0"/>
              <a:t>x 192 = </a:t>
            </a:r>
            <a:r>
              <a:rPr lang="en-US" sz="1600" dirty="0" smtClean="0"/>
              <a:t>76</a:t>
            </a:r>
            <a:r>
              <a:rPr lang="hr-HR" sz="1600" dirty="0" smtClean="0"/>
              <a:t> </a:t>
            </a:r>
            <a:r>
              <a:rPr lang="en-US" sz="1600" dirty="0" smtClean="0"/>
              <a:t>800</a:t>
            </a:r>
            <a:r>
              <a:rPr lang="fi-FI" sz="1600" dirty="0" smtClean="0"/>
              <a:t> </a:t>
            </a:r>
            <a:r>
              <a:rPr lang="fi-FI" sz="1600" dirty="0"/>
              <a:t>pixels 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2642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8231B9-BD5D-4755-B1B9-56742246E5D0}"/>
              </a:ext>
            </a:extLst>
          </p:cNvPr>
          <p:cNvSpPr txBox="1"/>
          <p:nvPr/>
        </p:nvSpPr>
        <p:spPr>
          <a:xfrm>
            <a:off x="2189970" y="281147"/>
            <a:ext cx="5804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/>
              <a:t>Detector design – RD53 pixel detector</a:t>
            </a:r>
            <a:endParaRPr lang="hr-HR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074C3BF-94A7-4945-975F-8826779D5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0" y="800347"/>
            <a:ext cx="9736529" cy="5395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E52E28-D00C-49AE-9763-1F7505B311E9}"/>
              </a:ext>
            </a:extLst>
          </p:cNvPr>
          <p:cNvSpPr txBox="1"/>
          <p:nvPr/>
        </p:nvSpPr>
        <p:spPr>
          <a:xfrm>
            <a:off x="313267" y="5514702"/>
            <a:ext cx="11599650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400" dirty="0"/>
              <a:t>Presented at </a:t>
            </a:r>
            <a:r>
              <a:rPr lang="en-US" sz="1400" dirty="0"/>
              <a:t>33rd RD50 Workshop, CERN, Geneva, Switzerland, November 28th 2018</a:t>
            </a:r>
          </a:p>
          <a:p>
            <a:r>
              <a:rPr lang="en-US" sz="1400" dirty="0"/>
              <a:t>J. Ott et al., </a:t>
            </a:r>
            <a:r>
              <a:rPr lang="en-US" sz="1400" b="1" i="1" dirty="0"/>
              <a:t>Processing of pixel detectors on p-type </a:t>
            </a:r>
            <a:r>
              <a:rPr lang="en-US" sz="1400" b="1" i="1" dirty="0" err="1"/>
              <a:t>MCz</a:t>
            </a:r>
            <a:r>
              <a:rPr lang="en-US" sz="1400" b="1" i="1" dirty="0"/>
              <a:t> silicon using atomic layer deposition (ALD) grown </a:t>
            </a:r>
            <a:r>
              <a:rPr lang="en-US" sz="1400" b="1" i="1" dirty="0" err="1"/>
              <a:t>aluminium</a:t>
            </a:r>
            <a:r>
              <a:rPr lang="en-US" sz="1400" b="1" i="1" dirty="0"/>
              <a:t> oxide</a:t>
            </a:r>
          </a:p>
          <a:p>
            <a:r>
              <a:rPr lang="fi-FI" sz="1400" dirty="0"/>
              <a:t>https://indico.cern.ch/event/754063/contributions/3222806/attachments/1760772/2865963/JOtt_RD50_Nov18_3.pdf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A1D5268-85A3-4A13-BECE-856318FC34EA}"/>
              </a:ext>
            </a:extLst>
          </p:cNvPr>
          <p:cNvCxnSpPr>
            <a:cxnSpLocks/>
          </p:cNvCxnSpPr>
          <p:nvPr/>
        </p:nvCxnSpPr>
        <p:spPr>
          <a:xfrm>
            <a:off x="1163507" y="3132666"/>
            <a:ext cx="0" cy="74506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5BD543-4B26-4D51-9435-53B7708A838E}"/>
              </a:ext>
            </a:extLst>
          </p:cNvPr>
          <p:cNvSpPr txBox="1"/>
          <p:nvPr/>
        </p:nvSpPr>
        <p:spPr>
          <a:xfrm>
            <a:off x="268828" y="331349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3</a:t>
            </a:r>
            <a:r>
              <a:rPr lang="hr-HR" b="1" dirty="0" smtClean="0">
                <a:solidFill>
                  <a:srgbClr val="FF0000"/>
                </a:solidFill>
              </a:rPr>
              <a:t>8</a:t>
            </a:r>
            <a:r>
              <a:rPr lang="fi-FI" b="1" dirty="0" smtClean="0">
                <a:solidFill>
                  <a:srgbClr val="FF0000"/>
                </a:solidFill>
              </a:rPr>
              <a:t>µm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025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8231B9-BD5D-4755-B1B9-56742246E5D0}"/>
              </a:ext>
            </a:extLst>
          </p:cNvPr>
          <p:cNvSpPr txBox="1"/>
          <p:nvPr/>
        </p:nvSpPr>
        <p:spPr>
          <a:xfrm>
            <a:off x="1571893" y="277127"/>
            <a:ext cx="628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/>
              <a:t>Detector design – PSI46dig pixel detector</a:t>
            </a:r>
            <a:endParaRPr lang="hr-HR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E52E28-D00C-49AE-9763-1F7505B311E9}"/>
              </a:ext>
            </a:extLst>
          </p:cNvPr>
          <p:cNvSpPr txBox="1"/>
          <p:nvPr/>
        </p:nvSpPr>
        <p:spPr>
          <a:xfrm>
            <a:off x="313267" y="5514702"/>
            <a:ext cx="11599650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400" dirty="0"/>
              <a:t>Presented at </a:t>
            </a:r>
            <a:r>
              <a:rPr lang="en-US" sz="1400" dirty="0"/>
              <a:t>33rd RD50 Workshop, CERN, Geneva, Switzerland, November 28th 2018</a:t>
            </a:r>
          </a:p>
          <a:p>
            <a:r>
              <a:rPr lang="en-US" sz="1400" dirty="0"/>
              <a:t>J. Ott et al., </a:t>
            </a:r>
            <a:r>
              <a:rPr lang="en-US" sz="1400" b="1" i="1" dirty="0"/>
              <a:t>Processing of pixel detectors on p-type </a:t>
            </a:r>
            <a:r>
              <a:rPr lang="en-US" sz="1400" b="1" i="1" dirty="0" err="1"/>
              <a:t>MCz</a:t>
            </a:r>
            <a:r>
              <a:rPr lang="en-US" sz="1400" b="1" i="1" dirty="0"/>
              <a:t> silicon using atomic layer deposition (ALD) grown </a:t>
            </a:r>
            <a:r>
              <a:rPr lang="en-US" sz="1400" b="1" i="1" dirty="0" err="1"/>
              <a:t>aluminium</a:t>
            </a:r>
            <a:r>
              <a:rPr lang="en-US" sz="1400" b="1" i="1" dirty="0"/>
              <a:t> oxide</a:t>
            </a:r>
          </a:p>
          <a:p>
            <a:r>
              <a:rPr lang="fi-FI" sz="1400" dirty="0"/>
              <a:t>https://indico.cern.ch/event/754063/contributions/3222806/attachments/1760772/2865963/JOtt_RD50_Nov18_3.pdf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6073C31-D26F-4AEE-8E45-E47CA41AC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21" y="857784"/>
            <a:ext cx="8776751" cy="46569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2DD15793-CE9A-4CB2-9C0B-97F730AA4D43}"/>
              </a:ext>
            </a:extLst>
          </p:cNvPr>
          <p:cNvCxnSpPr/>
          <p:nvPr/>
        </p:nvCxnSpPr>
        <p:spPr>
          <a:xfrm>
            <a:off x="2514600" y="3022600"/>
            <a:ext cx="0" cy="121073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FEDA7D82-5879-4A09-BEDA-2983989992A9}"/>
              </a:ext>
            </a:extLst>
          </p:cNvPr>
          <p:cNvCxnSpPr/>
          <p:nvPr/>
        </p:nvCxnSpPr>
        <p:spPr>
          <a:xfrm>
            <a:off x="2057401" y="5037667"/>
            <a:ext cx="216746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1B5CC3F-5AE9-45C2-9A20-6DE0F4C037C1}"/>
              </a:ext>
            </a:extLst>
          </p:cNvPr>
          <p:cNvSpPr txBox="1"/>
          <p:nvPr/>
        </p:nvSpPr>
        <p:spPr>
          <a:xfrm>
            <a:off x="2577998" y="3429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70µm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AD571E0-6B90-4321-ACD8-E52BE341E3B9}"/>
              </a:ext>
            </a:extLst>
          </p:cNvPr>
          <p:cNvSpPr txBox="1"/>
          <p:nvPr/>
        </p:nvSpPr>
        <p:spPr>
          <a:xfrm>
            <a:off x="2776303" y="507840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120µm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827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399EAF-414E-48D8-86CD-5D1E85CB9633}"/>
              </a:ext>
            </a:extLst>
          </p:cNvPr>
          <p:cNvSpPr txBox="1"/>
          <p:nvPr/>
        </p:nvSpPr>
        <p:spPr>
          <a:xfrm>
            <a:off x="4147588" y="183968"/>
            <a:ext cx="40525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Processing of detectors</a:t>
            </a:r>
          </a:p>
          <a:p>
            <a:endParaRPr lang="hr-HR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D59BD0-F1EC-4312-AFA0-8EAD7D5482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05" y="963880"/>
            <a:ext cx="3101898" cy="3159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AE729B-C167-4D59-8190-AD5BCC79E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7" y="1087432"/>
            <a:ext cx="5751405" cy="5182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85A6DC-2883-490D-8E03-F3182B504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18" y="4302528"/>
            <a:ext cx="4510315" cy="196100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682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135825"/>
            <a:ext cx="951059" cy="66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29" y="190694"/>
            <a:ext cx="2054531" cy="554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399EAF-414E-48D8-86CD-5D1E85CB9633}"/>
              </a:ext>
            </a:extLst>
          </p:cNvPr>
          <p:cNvSpPr txBox="1"/>
          <p:nvPr/>
        </p:nvSpPr>
        <p:spPr>
          <a:xfrm>
            <a:off x="2564252" y="261738"/>
            <a:ext cx="63182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Characterization and selected results</a:t>
            </a:r>
          </a:p>
          <a:p>
            <a:endParaRPr lang="hr-HR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A171D28-B4DD-45AC-A0E5-8E85C327C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7" y="1006092"/>
            <a:ext cx="4773968" cy="26853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5C7B019-EB45-4113-96A2-DEAA496A8E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95" y="1006091"/>
            <a:ext cx="4489423" cy="2992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265BE2-83BF-4769-BC38-B1A97BEC4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40" y="3405103"/>
            <a:ext cx="3791093" cy="28433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31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3508" y="1535112"/>
            <a:ext cx="4138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Raster scanning surface TCT setup from Particulars d.o.o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Currently with two wavelengths 660 nm (red) and 1064 nm (IR)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Readout with 4 GHz Lecroy Waverunner oscilloscope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452" y="1472365"/>
            <a:ext cx="4602543" cy="3454615"/>
          </a:xfrm>
          <a:prstGeom prst="rect">
            <a:avLst/>
          </a:prstGeom>
        </p:spPr>
      </p:pic>
      <p:sp>
        <p:nvSpPr>
          <p:cNvPr id="6" name="Title 8"/>
          <p:cNvSpPr txBox="1"/>
          <p:nvPr/>
        </p:nvSpPr>
        <p:spPr>
          <a:xfrm>
            <a:off x="1593099" y="336298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TCT-setup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729" y="270737"/>
            <a:ext cx="2054531" cy="5547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03750" y="5401161"/>
            <a:ext cx="178231" cy="511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5" y="3633641"/>
            <a:ext cx="5663725" cy="258667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06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4B5CB4-4100-41AE-9520-96B0D716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" y="270737"/>
            <a:ext cx="951059" cy="664522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1593099" y="336298"/>
            <a:ext cx="7416824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TCT- Apsolute Calibration </a:t>
            </a:r>
            <a:r>
              <a:rPr lang="hr-HR" sz="3600" b="1" dirty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hr-HR" sz="3600" b="1" dirty="0" smtClean="0">
                <a:solidFill>
                  <a:srgbClr val="3F546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Amplifier</a:t>
            </a:r>
            <a:endParaRPr lang="hr-HR" sz="3600" b="1" dirty="0">
              <a:solidFill>
                <a:srgbClr val="3F546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C5BC2-64D5-4B0B-9A06-F6EAFB20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29" y="270737"/>
            <a:ext cx="2054531" cy="55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11" y="1269264"/>
            <a:ext cx="6672624" cy="5106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978" y="1554652"/>
            <a:ext cx="4138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 smtClean="0">
              <a:solidFill>
                <a:srgbClr val="3E46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Asymetrical behavior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1000 mV – positive signal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3E4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600 mV – negative signal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08" y="3001379"/>
            <a:ext cx="4172563" cy="312048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smtClean="0"/>
              <a:t>19.2.2020.</a:t>
            </a:r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TREDI Workshop 2020 - M. Bezak</a:t>
            </a:r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460E-9D60-4676-A66F-16DE32592386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89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12988</TotalTime>
  <Words>1409</Words>
  <Application>Microsoft Office PowerPoint</Application>
  <PresentationFormat>Custom</PresentationFormat>
  <Paragraphs>242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Civic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Jaakko Härkönen</dc:creator>
  <cp:lastModifiedBy>Mihaela Bezak</cp:lastModifiedBy>
  <cp:revision>109</cp:revision>
  <dcterms:created xsi:type="dcterms:W3CDTF">2019-06-27T09:44:33Z</dcterms:created>
  <dcterms:modified xsi:type="dcterms:W3CDTF">2020-02-19T09:26:48Z</dcterms:modified>
</cp:coreProperties>
</file>